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4" r:id="rId5"/>
    <p:sldId id="265" r:id="rId6"/>
    <p:sldId id="263" r:id="rId7"/>
    <p:sldId id="259" r:id="rId8"/>
    <p:sldId id="261" r:id="rId9"/>
    <p:sldId id="260" r:id="rId10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40" d="100"/>
          <a:sy n="140" d="100"/>
        </p:scale>
        <p:origin x="156" y="3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-17468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7" name="Google Shape;57;p4"/>
          <p:cNvSpPr/>
          <p:nvPr/>
        </p:nvSpPr>
        <p:spPr bwMode="auto">
          <a:xfrm>
            <a:off x="34258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9" name="Google Shape;59;p4"/>
          <p:cNvSpPr/>
          <p:nvPr/>
        </p:nvSpPr>
        <p:spPr bwMode="auto">
          <a:xfrm>
            <a:off x="1457324" y="4276730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1" name="Google Shape;61;p4"/>
          <p:cNvSpPr/>
          <p:nvPr/>
        </p:nvSpPr>
        <p:spPr bwMode="auto">
          <a:xfrm>
            <a:off x="4845045" y="193992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3" name="Google Shape;63;p4"/>
          <p:cNvSpPr/>
          <p:nvPr/>
        </p:nvSpPr>
        <p:spPr bwMode="auto">
          <a:xfrm>
            <a:off x="2638414" y="19034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5" name="Google Shape;65;p4"/>
          <p:cNvSpPr/>
          <p:nvPr/>
        </p:nvSpPr>
        <p:spPr bwMode="auto">
          <a:xfrm>
            <a:off x="425454" y="1917703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80003" y="7080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Коммитет5х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" name="Google Shape;70;p4"/>
          <p:cNvSpPr/>
          <p:nvPr/>
        </p:nvSpPr>
        <p:spPr bwMode="auto">
          <a:xfrm>
            <a:off x="34258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Павел Никитин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" name="Google Shape;71;p4"/>
          <p:cNvSpPr/>
          <p:nvPr/>
        </p:nvSpPr>
        <p:spPr bwMode="auto">
          <a:xfrm>
            <a:off x="34258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Бизнес 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2" name="Google Shape;72;p4"/>
          <p:cNvSpPr/>
          <p:nvPr/>
        </p:nvSpPr>
        <p:spPr bwMode="auto">
          <a:xfrm>
            <a:off x="1457324" y="5807081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Никита Соловьев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3" name="Google Shape;73;p4"/>
          <p:cNvSpPr/>
          <p:nvPr/>
        </p:nvSpPr>
        <p:spPr bwMode="auto">
          <a:xfrm>
            <a:off x="1457321" y="6169028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Аналитик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" name="Google Shape;74;p4"/>
          <p:cNvSpPr/>
          <p:nvPr/>
        </p:nvSpPr>
        <p:spPr bwMode="auto">
          <a:xfrm>
            <a:off x="4762505" y="3459160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Николаев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Google Shape;75;p4"/>
          <p:cNvSpPr/>
          <p:nvPr/>
        </p:nvSpPr>
        <p:spPr bwMode="auto">
          <a:xfrm>
            <a:off x="4362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Google Shape;76;p4"/>
          <p:cNvSpPr/>
          <p:nvPr/>
        </p:nvSpPr>
        <p:spPr bwMode="auto">
          <a:xfrm>
            <a:off x="23939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Дмитрий Мордвинов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Google Shape;77;p4"/>
          <p:cNvSpPr/>
          <p:nvPr/>
        </p:nvSpPr>
        <p:spPr bwMode="auto">
          <a:xfrm>
            <a:off x="23939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B7B7B7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B7B7B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25454" y="3448054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dirty="0">
                <a:solidFill>
                  <a:srgbClr val="FFFFFF"/>
                </a:solidFill>
              </a:rPr>
              <a:t>Григорий Шелепов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25451" y="3810001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dirty="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Архитектор</a:t>
            </a:r>
            <a:endParaRPr sz="12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E20B-6AA9-E170-BF88-EEE78A5A7D0E}"/>
              </a:ext>
            </a:extLst>
          </p:cNvPr>
          <p:cNvSpPr txBox="1"/>
          <p:nvPr/>
        </p:nvSpPr>
        <p:spPr>
          <a:xfrm>
            <a:off x="609600" y="1003300"/>
            <a:ext cx="769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— это цифровая форма рубля. Сейчас у нас есть наличная (банкноты и монеты в наших кошельках) и безналичная (деньги на счетах в банках) форма национальной валюты, а в дополнение к ним появилась еще и цифровая.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Цифровые рубли будут храниться на счетах цифрового рубля (цифровых кошельках) граждан и организаций. Счета цифрового рубля открываются на платформе цифрового рубля Банка России, здесь же проходят все операции с цифровым рублем. Доступ граждан к счетам цифрового рубля осуществляется посредством финансовых посредников через привычные дистанционные каналы: мобильные приложения банков и интернет-банки.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Цифровой рубль был создан для того, чтобы стать еще одним средством для платежей и переводов, которое не будет зависеть от ограничений банков в виде комиссий и лимитов. Цифровой рубль позволяет гражданам свободно расплачиваться и переводить цифровые рубли в пределах остатков средств на счете цифрового рубля. Операции для граждан будут бесплатными, а для бизнеса — с минимальной комиссией. Цифровые рубли эквивалентны наличным и безналичным: 1 рубль = 1 безналичный рубль = 1 цифровой рубль.</a:t>
            </a:r>
          </a:p>
          <a:p>
            <a:pPr algn="l"/>
            <a:r>
              <a:rPr lang="ru-RU" sz="1600" b="0" i="0" dirty="0">
                <a:solidFill>
                  <a:srgbClr val="FFFFFF"/>
                </a:solidFill>
                <a:effectLst/>
                <a:latin typeface="vtb"/>
              </a:rPr>
              <a:t>На текущий момент проект цифрового рубля входит в фазу полноценного пилотирования на большом количестве банков и с привлечением большого количества физических лиц.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Подготовить описание архитектуры работы с цифровым рублем, состоящую из трех уровней: концептуального, логического и физического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 Минимальное время отклика на получение данных от сущностей участвующих в операциях</a:t>
            </a:r>
          </a:p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/>
                </a:solidFill>
              </a:rPr>
              <a:t>Формирование отчетности об операциях 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7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Нефункциональные требования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Архитектура должна описывать (</a:t>
            </a:r>
            <a:r>
              <a:rPr lang="ru-RU" sz="1400" b="0" i="0" dirty="0" err="1">
                <a:solidFill>
                  <a:schemeClr val="tx1"/>
                </a:solidFill>
                <a:effectLst/>
                <a:latin typeface="vtb"/>
              </a:rPr>
              <a:t>верхнеуровнево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) состав объектов, отношения объектов, их взаимосвязь, потоки передачи данных между сервисами и основные действия, которые будут с ними производиться.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  <a:latin typeface="Calibri"/>
                <a:ea typeface="Calibri"/>
                <a:cs typeface="Calibri"/>
              </a:rPr>
              <a:t>Use cases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B05F2-0403-78A7-FFE4-8D426B7F2A67}"/>
              </a:ext>
            </a:extLst>
          </p:cNvPr>
          <p:cNvSpPr txBox="1"/>
          <p:nvPr/>
        </p:nvSpPr>
        <p:spPr>
          <a:xfrm>
            <a:off x="755650" y="844550"/>
            <a:ext cx="7334250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Приобретение товаров и услуг в случае недостаточности средств в цифровом кошельке, но наличии средств на счете клиента у финансового посредника клиента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en-US" sz="1400" b="0" i="0" dirty="0">
              <a:solidFill>
                <a:schemeClr val="tx1"/>
              </a:solidFill>
              <a:effectLst/>
              <a:latin typeface="vtb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vtb"/>
              </a:rPr>
              <a:t>Соблюдение требований законодательства в сфере ПОД/ФТ/ФРОМУ.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7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688122" y="0"/>
            <a:ext cx="105038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Контекст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26963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4455629-404E-76F8-CCAF-C6E948C0D6BC}"/>
              </a:ext>
            </a:extLst>
          </p:cNvPr>
          <p:cNvSpPr/>
          <p:nvPr/>
        </p:nvSpPr>
        <p:spPr bwMode="auto">
          <a:xfrm>
            <a:off x="6180413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7" title="Group 2087327242.png"/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ЗАГОЛОВОК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363</Words>
  <Application>Microsoft Office PowerPoint</Application>
  <DocSecurity>0</DocSecurity>
  <PresentationFormat>Широкоэкранный</PresentationFormat>
  <Paragraphs>32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vtb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Grigorii Shelepov</cp:lastModifiedBy>
  <cp:revision>3</cp:revision>
  <dcterms:modified xsi:type="dcterms:W3CDTF">2025-05-21T06:01:29Z</dcterms:modified>
  <cp:category/>
  <dc:identifier/>
  <cp:contentStatus/>
  <dc:language/>
  <cp:version/>
</cp:coreProperties>
</file>